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21"/>
  </p:notesMasterIdLst>
  <p:handoutMasterIdLst>
    <p:handoutMasterId r:id="rId22"/>
  </p:handoutMasterIdLst>
  <p:sldIdLst>
    <p:sldId id="256" r:id="rId3"/>
    <p:sldId id="262" r:id="rId4"/>
    <p:sldId id="263" r:id="rId5"/>
    <p:sldId id="264" r:id="rId6"/>
    <p:sldId id="267" r:id="rId7"/>
    <p:sldId id="265" r:id="rId8"/>
    <p:sldId id="266" r:id="rId9"/>
    <p:sldId id="272" r:id="rId10"/>
    <p:sldId id="268" r:id="rId11"/>
    <p:sldId id="261" r:id="rId12"/>
    <p:sldId id="270" r:id="rId13"/>
    <p:sldId id="273" r:id="rId14"/>
    <p:sldId id="274" r:id="rId15"/>
    <p:sldId id="277" r:id="rId16"/>
    <p:sldId id="275" r:id="rId17"/>
    <p:sldId id="276" r:id="rId18"/>
    <p:sldId id="278" r:id="rId19"/>
    <p:sldId id="279" r:id="rId20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  <p15:guide id="7" orient="horz" pos="220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howGuides="1">
      <p:cViewPr varScale="1">
        <p:scale>
          <a:sx n="72" d="100"/>
          <a:sy n="72" d="100"/>
        </p:scale>
        <p:origin x="648" y="66"/>
      </p:cViewPr>
      <p:guideLst>
        <p:guide orient="horz" pos="2160"/>
        <p:guide pos="3839"/>
        <p:guide pos="1007"/>
        <p:guide orient="horz" pos="220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865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796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834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20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806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055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169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87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74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43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6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1BBB0-96F0-4077-A278-0F3FB5C104D3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6978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7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8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Reinforcement Learning &amp; Dynamic Programming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AINT351 Machine Learning</a:t>
            </a:r>
          </a:p>
          <a:p>
            <a:r>
              <a:rPr lang="en-US" dirty="0"/>
              <a:t>Ian Howard and Torbjorn Dahl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8312">
        <p:fade/>
      </p:transition>
    </mc:Choice>
    <mc:Fallback>
      <p:transition spd="med" advTm="283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3435" y="116632"/>
            <a:ext cx="9782801" cy="1239837"/>
          </a:xfrm>
        </p:spPr>
        <p:txBody>
          <a:bodyPr/>
          <a:lstStyle/>
          <a:p>
            <a:r>
              <a:rPr lang="en-GB" dirty="0"/>
              <a:t>Policy Evaluation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Computing the value function, </a:t>
                </a:r>
                <a:r>
                  <a:rPr lang="en-GB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V</a:t>
                </a:r>
                <a:r>
                  <a:rPr lang="el-GR" i="1" baseline="30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π</a:t>
                </a:r>
                <a:r>
                  <a:rPr lang="en-GB" dirty="0"/>
                  <a:t>, for an arbitrary policy, </a:t>
                </a:r>
                <a:r>
                  <a:rPr lang="el-GR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π</a:t>
                </a:r>
                <a:endParaRPr lang="en-GB" i="1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GB" dirty="0"/>
                  <a:t>Start with an arbitrary initial approximation, </a:t>
                </a:r>
                <a:r>
                  <a:rPr lang="en-GB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V</a:t>
                </a:r>
                <a:r>
                  <a:rPr lang="en-GB" i="1" baseline="30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</a:t>
                </a:r>
                <a:endParaRPr lang="en-GB" dirty="0"/>
              </a:p>
              <a:p>
                <a:r>
                  <a:rPr lang="en-GB" dirty="0"/>
                  <a:t>Repeatedly apply the Bellman equation as an </a:t>
                </a:r>
                <a:r>
                  <a:rPr lang="en-GB" i="1" dirty="0"/>
                  <a:t>update rule</a:t>
                </a:r>
              </a:p>
              <a:p>
                <a:endParaRPr lang="en-GB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m:rPr>
                                <m:nor/>
                              </m:rPr>
                              <a:rPr lang="en-GB" i="1" dirty="0"/>
                              <m:t> </m:t>
                            </m:r>
                          </m:e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sub>
                            </m:sSub>
                            <m:d>
                              <m:dPr>
                                <m:begChr m:val="{"/>
                                <m:endChr m:val="}"/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|</m:t>
                                </m:r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mr>
                        <m:mr>
                          <m:e/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7"/>
                                  </m:rPr>
                                  <a:rPr lang="en-GB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  <m:sup/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d>
                                  <m:d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b>
                                  <m:sup/>
                                  <m:e>
                                    <m:sSubSup>
                                      <m:sSubSup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𝒫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𝑠𝑠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b>
                                      <m: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bSup>
                                    <m:d>
                                      <m:dPr>
                                        <m:begChr m:val="["/>
                                        <m:endChr m:val="]"/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ℛ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𝑠𝑠</m:t>
                                            </m:r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b>
                                          <m:sup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b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  <m:sSub>
                                          <m:sSubPr>
                                            <m:ctrlPr>
                                              <a:rPr lang="en-GB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𝑉</m:t>
                                            </m:r>
                                          </m:e>
                                          <m:sub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𝑘</m:t>
                                            </m:r>
                                          </m:sub>
                                        </m:sSub>
                                        <m:r>
                                          <a:rPr lang="en-GB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sSup>
                                          <m:sSup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e>
                                          <m:sup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</m:d>
                                  </m:e>
                                </m:nary>
                              </m:e>
                            </m:nary>
                          </m:e>
                        </m:mr>
                      </m:m>
                    </m:oMath>
                  </m:oMathPara>
                </a14:m>
                <a:endParaRPr lang="en-GB" i="1" dirty="0">
                  <a:latin typeface="Cambria Math" panose="02040503050406030204" pitchFamily="18" charset="0"/>
                </a:endParaRPr>
              </a:p>
              <a:p>
                <a:endParaRPr lang="en-GB" dirty="0"/>
              </a:p>
              <a:p>
                <a:r>
                  <a:rPr lang="en-GB" dirty="0"/>
                  <a:t>Full backup, in-place</a:t>
                </a:r>
              </a:p>
              <a:p>
                <a:pPr lvl="1"/>
                <a:r>
                  <a:rPr lang="en-GB" dirty="0"/>
                  <a:t>Replacing </a:t>
                </a:r>
                <a:r>
                  <a:rPr lang="en-GB" i="1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V</a:t>
                </a:r>
                <a:r>
                  <a:rPr lang="en-GB" i="1" baseline="-250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k</a:t>
                </a:r>
                <a:r>
                  <a:rPr lang="en-GB" dirty="0"/>
                  <a:t> with </a:t>
                </a:r>
                <a:r>
                  <a:rPr lang="en-GB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V</a:t>
                </a:r>
                <a:r>
                  <a:rPr lang="en-GB" i="1" baseline="-25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k+1</a:t>
                </a:r>
                <a:r>
                  <a:rPr lang="en-GB" i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GB" dirty="0"/>
                  <a:t>immediately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870" t="-2801" b="-14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621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8069">
        <p:fade/>
      </p:transition>
    </mc:Choice>
    <mc:Fallback>
      <p:transition spd="med" advTm="1480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Iterative Policy Evaluation Algorithm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694" y="1916832"/>
            <a:ext cx="6318283" cy="3528392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354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69069">
        <p:fade/>
      </p:transition>
    </mc:Choice>
    <mc:Fallback>
      <p:transition spd="med" advTm="1690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Policy Improvement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Should we change our given policy?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endParaRPr lang="en-GB" dirty="0"/>
              </a:p>
              <a:p>
                <a:r>
                  <a:rPr lang="en-GB" dirty="0"/>
                  <a:t>The value of always choosing action, a, in state, s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sub>
                            </m:sSub>
                            <m:d>
                              <m:dPr>
                                <m:begChr m:val="{"/>
                                <m:endChr m:val="}"/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|</m:t>
                                </m:r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d>
                          </m:e>
                        </m:mr>
                        <m:mr>
                          <m:e/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7"/>
                                  </m:r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b>
                              <m:sup/>
                              <m:e>
                                <m:sSubSup>
                                  <m:sSubSup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𝒫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𝑠𝑠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b>
                                  <m:sup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sup>
                                </m:sSubSup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Sup>
                                      <m:sSubSup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ℛ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𝑠𝑠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b>
                                      <m: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bSup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𝑉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(</m:t>
                                    </m:r>
                                    <m:sSup>
                                      <m:sSup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d>
                              </m:e>
                            </m:nary>
                          </m:e>
                        </m:mr>
                      </m:m>
                    </m:oMath>
                  </m:oMathPara>
                </a14:m>
                <a:endParaRPr lang="en-GB" dirty="0"/>
              </a:p>
              <a:p>
                <a:r>
                  <a:rPr lang="en-GB" dirty="0"/>
                  <a:t>The policy improvement theorem</a:t>
                </a:r>
              </a:p>
              <a:p>
                <a:pPr lvl="1"/>
                <a:r>
                  <a:rPr lang="en-GB" dirty="0"/>
                  <a:t>For two policies, 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)≥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n-GB" dirty="0"/>
                  <a:t> then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sSup>
                          <m:sSupPr>
                            <m:ctrlPr>
                              <a:rPr lang="en-GB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)≥</m:t>
                    </m:r>
                    <m:sSup>
                      <m:sSup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4"/>
                <a:stretch>
                  <a:fillRect l="-1121" t="-24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290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1062">
        <p:fade/>
      </p:transition>
    </mc:Choice>
    <mc:Fallback>
      <p:transition spd="med" advTm="2010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Policy Iteration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Alternate policy evaluation and improvement</a:t>
            </a:r>
          </a:p>
          <a:p>
            <a:endParaRPr lang="en-GB" dirty="0"/>
          </a:p>
          <a:p>
            <a:r>
              <a:rPr lang="en-GB" dirty="0"/>
              <a:t>Guaranteed improvement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068" y="2276872"/>
            <a:ext cx="6361750" cy="28803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308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5">
        <p:fade/>
      </p:transition>
    </mc:Choice>
    <mc:Fallback>
      <p:transition spd="med" advTm="1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Policy Iteration Algorithm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854" y="1825625"/>
            <a:ext cx="4257116" cy="4351338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011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32908">
        <p:fade/>
      </p:transition>
    </mc:Choice>
    <mc:Fallback>
      <p:transition spd="med" advTm="2329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Value Iteration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Policy iteration requires many ‘sweeps’ in order to ensure improvement</a:t>
                </a:r>
              </a:p>
              <a:p>
                <a:r>
                  <a:rPr lang="en-GB" dirty="0"/>
                  <a:t>A simple backup can combine the policy improvement and policy evaluation steps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</m:e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func>
                              <m:func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GB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</m:e>
                                  <m:lim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lim>
                                </m:limLow>
                              </m:fName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sub>
                                </m:sSub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𝑉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+1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=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=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</m:e>
                            </m:func>
                          </m:e>
                        </m:mr>
                        <m:mr>
                          <m:e/>
                          <m:e>
                            <m:func>
                              <m:func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a:rPr lang="en-GB" b="0" i="0" smtClean="0">
                                        <a:latin typeface="Cambria Math" panose="02040503050406030204" pitchFamily="18" charset="0"/>
                                      </a:rPr>
                                      <m:t>=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GB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</m:e>
                                  <m:lim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lim>
                                </m:limLow>
                              </m:fName>
                              <m:e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b>
                                  <m:sup/>
                                  <m:e>
                                    <m:sSubSup>
                                      <m:sSubSup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𝒫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𝑠𝑠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b>
                                      <m: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bSup>
                                    <m:d>
                                      <m:dPr>
                                        <m:begChr m:val="["/>
                                        <m:endChr m:val="]"/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ℛ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𝑠𝑠</m:t>
                                            </m:r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b>
                                          <m:sup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b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  <m:sSub>
                                          <m:sSub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𝑉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𝑘</m:t>
                                            </m:r>
                                          </m:sub>
                                        </m:s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(</m:t>
                                        </m:r>
                                        <m:sSup>
                                          <m:sSup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e>
                                          <m:sup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</m:d>
                                  </m:e>
                                </m:nary>
                              </m:e>
                            </m:func>
                          </m:e>
                        </m:mr>
                      </m:m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4"/>
                <a:stretch>
                  <a:fillRect l="-1121" t="-2400" r="-43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206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95232">
        <p:fade/>
      </p:transition>
    </mc:Choice>
    <mc:Fallback>
      <p:transition spd="med" advTm="1952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Greedy Policy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587234" y="1628800"/>
                <a:ext cx="9782801" cy="4572000"/>
              </a:xfrm>
            </p:spPr>
            <p:txBody>
              <a:bodyPr/>
              <a:lstStyle/>
              <a:p>
                <a:r>
                  <a:rPr lang="en-GB" dirty="0"/>
                  <a:t>Chose the best action, a, on each step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p>
                              <m:sSup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  <m:sup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d>
                              <m:d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func>
                              <m:func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GB">
                                    <a:latin typeface="Cambria Math" panose="02040503050406030204" pitchFamily="18" charset="0"/>
                                  </a:rPr>
                                  <m:t>arg</m:t>
                                </m:r>
                              </m:fName>
                              <m:e>
                                <m:func>
                                  <m:func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GB">
                                            <a:latin typeface="Cambria Math" panose="02040503050406030204" pitchFamily="18" charset="0"/>
                                          </a:rPr>
                                          <m:t>max</m:t>
                                        </m:r>
                                      </m:e>
                                      <m:lim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lim>
                                    </m:limLow>
                                  </m:fName>
                                  <m:e>
                                    <m:sSup>
                                      <m:sSup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  <m:t>𝑄</m:t>
                                        </m:r>
                                      </m:e>
                                      <m:sup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𝜋</m:t>
                                        </m:r>
                                      </m:sup>
                                    </m:sSup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func>
                              </m:e>
                            </m:func>
                          </m:e>
                        </m:mr>
                        <m:mr>
                          <m:e/>
                          <m:e>
                            <m:func>
                              <m:func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arg</m:t>
                                </m:r>
                              </m:fName>
                              <m:e>
                                <m:func>
                                  <m:func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GB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GB" b="0" i="0" smtClean="0">
                                            <a:latin typeface="Cambria Math" panose="02040503050406030204" pitchFamily="18" charset="0"/>
                                          </a:rPr>
                                          <m:t>max</m:t>
                                        </m:r>
                                      </m:e>
                                      <m:lim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lim>
                                    </m:limLow>
                                  </m:fName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  <m:t>𝐸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𝜋</m:t>
                                        </m:r>
                                      </m:sub>
                                    </m:sSub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</a:rPr>
                                              <m:t>𝑟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</a:rPr>
                                              <m:t>+1</m:t>
                                            </m:r>
                                          </m:sub>
                                        </m:s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  <m:sSub>
                                          <m:sSub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𝑉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𝑘</m:t>
                                            </m:r>
                                          </m:sub>
                                        </m:sSub>
                                        <m:d>
                                          <m:d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  <m: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+1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|</m:t>
                                        </m:r>
                                        <m:sSub>
                                          <m:sSub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sub>
                                        </m:s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=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sSub>
                                          <m:sSub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sub>
                                        </m:s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=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</m:d>
                                  </m:e>
                                </m:func>
                              </m:e>
                            </m:func>
                          </m:e>
                        </m:mr>
                        <m:mr>
                          <m:e/>
                          <m:e>
                            <m:func>
                              <m:func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arg</m:t>
                                </m:r>
                              </m:fName>
                              <m:e>
                                <m:func>
                                  <m:func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GB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GB" b="0" i="0" smtClean="0">
                                            <a:latin typeface="Cambria Math" panose="02040503050406030204" pitchFamily="18" charset="0"/>
                                          </a:rPr>
                                          <m:t>max</m:t>
                                        </m:r>
                                      </m:e>
                                      <m:lim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lim>
                                    </m:limLow>
                                  </m:fName>
                                  <m:e>
                                    <m:nary>
                                      <m:naryPr>
                                        <m:chr m:val="∑"/>
                                        <m:supHide m:val="on"/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b>
                                      <m:sup/>
                                      <m:e>
                                        <m:sSubSup>
                                          <m:sSubSupPr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𝒫</m:t>
                                            </m:r>
                                          </m:e>
                                          <m: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𝑠𝑠</m:t>
                                            </m:r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b>
                                          <m:sup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bSup>
                                        <m:d>
                                          <m:dPr>
                                            <m:begChr m:val="["/>
                                            <m:endChr m:val="]"/>
                                            <m:ctrlP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ℛ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𝑠𝑠</m:t>
                                                </m:r>
                                                <m: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′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𝑎</m:t>
                                                </m:r>
                                              </m:sup>
                                            </m:sSubSup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+</m:t>
                                            </m:r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𝛾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𝑉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𝑘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 (</m:t>
                                            </m:r>
                                            <m:sSup>
                                              <m:sSupPr>
                                                <m:ctrlP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𝑠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GB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</a:rPr>
                                                  <m:t>′</m:t>
                                                </m:r>
                                              </m:sup>
                                            </m:sSup>
                                            <m:r>
                                              <a:rPr lang="en-GB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)</m:t>
                                            </m:r>
                                          </m:e>
                                        </m:d>
                                      </m:e>
                                    </m:nary>
                                  </m:e>
                                </m:func>
                              </m:e>
                            </m:func>
                          </m:e>
                        </m:mr>
                      </m:m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87234" y="1628800"/>
                <a:ext cx="9782801" cy="4572000"/>
              </a:xfrm>
              <a:blipFill rotWithShape="0">
                <a:blip r:embed="rId4"/>
                <a:stretch>
                  <a:fillRect l="-1121" t="-22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034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4340">
        <p:fade/>
      </p:transition>
    </mc:Choice>
    <mc:Fallback>
      <p:transition spd="med" advTm="1243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Value Iteration Algorithm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508" y="2060848"/>
            <a:ext cx="5320655" cy="3525072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798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290">
        <p:fade/>
      </p:transition>
    </mc:Choice>
    <mc:Fallback>
      <p:transition spd="med" advTm="502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i="1" dirty="0"/>
              <a:t>Given an RL problem</a:t>
            </a:r>
          </a:p>
          <a:p>
            <a:pPr lvl="1"/>
            <a:r>
              <a:rPr lang="en-GB" i="1" dirty="0"/>
              <a:t>S</a:t>
            </a:r>
            <a:r>
              <a:rPr lang="en-GB" dirty="0"/>
              <a:t>, Set of states</a:t>
            </a:r>
          </a:p>
          <a:p>
            <a:pPr lvl="1"/>
            <a:r>
              <a:rPr lang="en-GB" i="1" dirty="0"/>
              <a:t>A</a:t>
            </a:r>
            <a:r>
              <a:rPr lang="en-GB" dirty="0"/>
              <a:t>, Set of actions</a:t>
            </a:r>
          </a:p>
          <a:p>
            <a:pPr lvl="1"/>
            <a:r>
              <a:rPr lang="en-GB" dirty="0"/>
              <a:t>T, Transition function</a:t>
            </a:r>
          </a:p>
          <a:p>
            <a:pPr lvl="1"/>
            <a:r>
              <a:rPr lang="en-GB" dirty="0"/>
              <a:t>R, Reward function</a:t>
            </a:r>
          </a:p>
          <a:p>
            <a:r>
              <a:rPr lang="en-GB" dirty="0"/>
              <a:t>Can calculate optimal policy and its value using</a:t>
            </a:r>
          </a:p>
          <a:p>
            <a:pPr lvl="1"/>
            <a:r>
              <a:rPr lang="en-GB" dirty="0"/>
              <a:t>Policy Iteration</a:t>
            </a:r>
          </a:p>
          <a:p>
            <a:pPr lvl="1"/>
            <a:r>
              <a:rPr lang="en-GB" dirty="0"/>
              <a:t>Value Iteration</a:t>
            </a:r>
          </a:p>
          <a:p>
            <a:r>
              <a:rPr lang="en-GB" dirty="0"/>
              <a:t>What if we don’t know the transition function?</a:t>
            </a:r>
          </a:p>
          <a:p>
            <a:pPr lvl="1"/>
            <a:r>
              <a:rPr lang="en-GB" dirty="0"/>
              <a:t>Finally, learning!</a:t>
            </a:r>
          </a:p>
          <a:p>
            <a:endParaRPr lang="en-GB" i="1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946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8476">
        <p:fade/>
      </p:transition>
    </mc:Choice>
    <mc:Fallback>
      <p:transition spd="med" advTm="1284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Reinforcement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Learning what to do when</a:t>
            </a:r>
          </a:p>
          <a:p>
            <a:r>
              <a:rPr lang="en-GB" dirty="0"/>
              <a:t>What</a:t>
            </a:r>
          </a:p>
          <a:p>
            <a:pPr lvl="1"/>
            <a:r>
              <a:rPr lang="en-GB" dirty="0"/>
              <a:t>Actions</a:t>
            </a:r>
          </a:p>
          <a:p>
            <a:r>
              <a:rPr lang="en-GB" dirty="0"/>
              <a:t>When</a:t>
            </a:r>
          </a:p>
          <a:p>
            <a:pPr lvl="1"/>
            <a:r>
              <a:rPr lang="en-GB" dirty="0"/>
              <a:t>State</a:t>
            </a:r>
          </a:p>
          <a:p>
            <a:r>
              <a:rPr lang="en-GB" dirty="0"/>
              <a:t>Feedback</a:t>
            </a:r>
          </a:p>
          <a:p>
            <a:pPr lvl="1"/>
            <a:r>
              <a:rPr lang="en-GB" dirty="0"/>
              <a:t>Reward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982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64867">
        <p:fade/>
      </p:transition>
    </mc:Choice>
    <mc:Fallback>
      <p:transition spd="med" advTm="2648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Representing a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i="1" dirty="0"/>
              <a:t>Markov Decision Processes (MDPs)</a:t>
            </a:r>
          </a:p>
          <a:p>
            <a:endParaRPr lang="en-GB" i="1" dirty="0"/>
          </a:p>
          <a:p>
            <a:r>
              <a:rPr lang="en-GB" i="1" dirty="0"/>
              <a:t>S</a:t>
            </a:r>
            <a:r>
              <a:rPr lang="en-GB" dirty="0"/>
              <a:t> – Set of states</a:t>
            </a:r>
          </a:p>
          <a:p>
            <a:r>
              <a:rPr lang="en-GB" i="1" dirty="0"/>
              <a:t>A</a:t>
            </a:r>
            <a:r>
              <a:rPr lang="en-GB" dirty="0"/>
              <a:t> – Set of actions</a:t>
            </a:r>
          </a:p>
          <a:p>
            <a:r>
              <a:rPr lang="en-GB" dirty="0"/>
              <a:t>T – Transition function</a:t>
            </a:r>
          </a:p>
          <a:p>
            <a:r>
              <a:rPr lang="en-GB" dirty="0"/>
              <a:t>R – Reward function</a:t>
            </a:r>
          </a:p>
          <a:p>
            <a:endParaRPr lang="en-GB" i="1" dirty="0"/>
          </a:p>
        </p:txBody>
      </p:sp>
      <p:pic>
        <p:nvPicPr>
          <p:cNvPr id="1026" name="Picture 2" descr="Image result for markov decision process"/>
          <p:cNvPicPr>
            <a:picLocks noGrp="1" noChangeAspect="1" noChangeArrowheads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0054" y="1417637"/>
            <a:ext cx="4814887" cy="232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8697" y="3741294"/>
            <a:ext cx="3657600" cy="260032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94749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73723">
        <p:fade/>
      </p:transition>
    </mc:Choice>
    <mc:Fallback>
      <p:transition spd="med" advTm="2737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Grid Worlds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9612" y="1600201"/>
            <a:ext cx="6563072" cy="4853135"/>
          </a:xfrm>
        </p:spPr>
        <p:txBody>
          <a:bodyPr>
            <a:normAutofit/>
          </a:bodyPr>
          <a:lstStyle/>
          <a:p>
            <a:r>
              <a:rPr lang="en-GB" dirty="0"/>
              <a:t>States</a:t>
            </a:r>
          </a:p>
          <a:p>
            <a:pPr lvl="1"/>
            <a:r>
              <a:rPr lang="en-GB" dirty="0"/>
              <a:t>1, 2, 3</a:t>
            </a:r>
          </a:p>
          <a:p>
            <a:r>
              <a:rPr lang="en-GB" dirty="0"/>
              <a:t>Actions</a:t>
            </a:r>
          </a:p>
          <a:p>
            <a:pPr lvl="1"/>
            <a:r>
              <a:rPr lang="en-GB" dirty="0"/>
              <a:t>north (1), east (2), south (3), west (4)</a:t>
            </a:r>
          </a:p>
          <a:p>
            <a:r>
              <a:rPr lang="en-GB" dirty="0"/>
              <a:t>Reward</a:t>
            </a:r>
          </a:p>
          <a:p>
            <a:pPr lvl="1"/>
            <a:r>
              <a:rPr lang="en-GB" dirty="0"/>
              <a:t>10 if s = 3 and a = 1</a:t>
            </a:r>
          </a:p>
          <a:p>
            <a:pPr lvl="1"/>
            <a:r>
              <a:rPr lang="en-GB" dirty="0"/>
              <a:t>0 otherwise</a:t>
            </a:r>
          </a:p>
          <a:p>
            <a:pPr lvl="1"/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2458" y="2532917"/>
            <a:ext cx="1893779" cy="298770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800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4415">
        <p:fade/>
      </p:transition>
    </mc:Choice>
    <mc:Fallback>
      <p:transition spd="med" advTm="1044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Probabilistic 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Given a state, </a:t>
            </a:r>
            <a:r>
              <a:rPr lang="en-GB" i="1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GB" dirty="0"/>
              <a:t>, and action, </a:t>
            </a:r>
            <a:r>
              <a:rPr lang="en-GB" i="1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GB" dirty="0"/>
              <a:t>, the resulting state, </a:t>
            </a:r>
            <a:r>
              <a:rPr lang="en-GB" i="1" dirty="0">
                <a:latin typeface="Courier New" panose="02070309020205020404" pitchFamily="49" charset="0"/>
                <a:cs typeface="Courier New" panose="02070309020205020404" pitchFamily="49" charset="0"/>
              </a:rPr>
              <a:t>s’</a:t>
            </a:r>
            <a:r>
              <a:rPr lang="en-GB" dirty="0"/>
              <a:t> is a probability distribution over the states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866" y="3134261"/>
            <a:ext cx="3037939" cy="303793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23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7340">
        <p:fade/>
      </p:transition>
    </mc:Choice>
    <mc:Fallback>
      <p:transition spd="med" advTm="873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Transition Function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593437" y="1600200"/>
            <a:ext cx="5293063" cy="4572000"/>
          </a:xfrm>
        </p:spPr>
        <p:txBody>
          <a:bodyPr>
            <a:normAutofit/>
          </a:bodyPr>
          <a:lstStyle/>
          <a:p>
            <a:r>
              <a:rPr lang="en-GB" i="1" dirty="0"/>
              <a:t>Model of the environment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8453112"/>
              </p:ext>
            </p:extLst>
          </p:nvPr>
        </p:nvGraphicFramePr>
        <p:xfrm>
          <a:off x="7596531" y="1706880"/>
          <a:ext cx="3779706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9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59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59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90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28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S’=1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S’=2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S’=3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780"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780"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780"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780"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780"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33460">
                <a:tc>
                  <a:txBody>
                    <a:bodyPr/>
                    <a:lstStyle/>
                    <a:p>
                      <a:r>
                        <a:rPr lang="en-GB" sz="1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0.06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216" y="2204864"/>
            <a:ext cx="1132621" cy="17868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22380" y="3991732"/>
            <a:ext cx="3035173" cy="215781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3730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9708">
        <p:fade/>
      </p:transition>
    </mc:Choice>
    <mc:Fallback>
      <p:transition spd="med" advTm="159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Policies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979612" y="1600201"/>
                <a:ext cx="8147248" cy="4709119"/>
              </a:xfrm>
            </p:spPr>
            <p:txBody>
              <a:bodyPr>
                <a:normAutofit/>
              </a:bodyPr>
              <a:lstStyle/>
              <a:p>
                <a:r>
                  <a:rPr lang="en-GB" dirty="0"/>
                  <a:t>The agent’s probability of choosing a given action in a given state</a:t>
                </a:r>
              </a:p>
              <a:p>
                <a:pPr lvl="1"/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endParaRPr lang="en-GB" b="0" dirty="0">
                  <a:ea typeface="Cambria Math" panose="02040503050406030204" pitchFamily="18" charset="0"/>
                </a:endParaRPr>
              </a:p>
              <a:p>
                <a:r>
                  <a:rPr lang="en-GB" dirty="0"/>
                  <a:t>Commonly based on a </a:t>
                </a:r>
                <a:r>
                  <a:rPr lang="en-GB" i="1" dirty="0"/>
                  <a:t>value function</a:t>
                </a:r>
                <a:r>
                  <a:rPr lang="en-GB" dirty="0"/>
                  <a:t> and an </a:t>
                </a:r>
                <a:r>
                  <a:rPr lang="en-GB" i="1" dirty="0"/>
                  <a:t>action selection </a:t>
                </a:r>
                <a:r>
                  <a:rPr lang="en-GB" dirty="0"/>
                  <a:t>mechanism</a:t>
                </a:r>
              </a:p>
              <a:p>
                <a:pPr lvl="1"/>
                <a:r>
                  <a:rPr lang="en-GB" dirty="0"/>
                  <a:t>Greedy action selection</a:t>
                </a:r>
              </a:p>
              <a:p>
                <a:pPr lvl="2"/>
                <a:r>
                  <a:rPr lang="en-GB" dirty="0"/>
                  <a:t>Always selects action with highest value</a:t>
                </a:r>
              </a:p>
              <a:p>
                <a:pPr lvl="1"/>
                <a:r>
                  <a:rPr lang="en-GB" dirty="0" err="1"/>
                  <a:t>Softmax</a:t>
                </a:r>
                <a:endParaRPr lang="en-GB" dirty="0"/>
              </a:p>
              <a:p>
                <a:pPr lvl="2"/>
                <a:r>
                  <a:rPr lang="en-GB" dirty="0"/>
                  <a:t>Probabilistic</a:t>
                </a:r>
              </a:p>
              <a:p>
                <a:pPr lvl="2"/>
                <a:r>
                  <a:rPr lang="en-GB" dirty="0"/>
                  <a:t>Highest probability to action with highest values </a:t>
                </a:r>
              </a:p>
              <a:p>
                <a:pPr lvl="2"/>
                <a:r>
                  <a:rPr lang="en-GB" dirty="0"/>
                  <a:t>non-zero probability to all other options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79612" y="1600201"/>
                <a:ext cx="8147248" cy="4709119"/>
              </a:xfrm>
              <a:blipFill rotWithShape="0">
                <a:blip r:embed="rId4"/>
                <a:stretch>
                  <a:fillRect l="-1347" t="-233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80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84189">
        <p:fade/>
      </p:transition>
    </mc:Choice>
    <mc:Fallback>
      <p:transition spd="med" advTm="28418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Policies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Deterministic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Probabilistic (Random)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5287984"/>
              </p:ext>
            </p:extLst>
          </p:nvPr>
        </p:nvGraphicFramePr>
        <p:xfrm>
          <a:off x="6596843" y="2204864"/>
          <a:ext cx="4610136" cy="15259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68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3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83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83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83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835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518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 dirty="0">
                          <a:effectLst/>
                        </a:rPr>
                        <a:t>policy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effectLst/>
                        </a:rPr>
                        <a:t>action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518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effectLst/>
                        </a:rPr>
                        <a:t>state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1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2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3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4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effectLst/>
                        </a:rPr>
                        <a:t>sum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5180"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1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0.303931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0.362078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0.316766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0.017224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1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5180"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2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0.312981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0.330732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0.322725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0.033562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1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5180"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3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0.060054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0.22954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0.320982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0.389424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1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913123"/>
              </p:ext>
            </p:extLst>
          </p:nvPr>
        </p:nvGraphicFramePr>
        <p:xfrm>
          <a:off x="1593436" y="2189363"/>
          <a:ext cx="4610136" cy="15259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683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3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83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83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83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835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518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 dirty="0">
                          <a:effectLst/>
                        </a:rPr>
                        <a:t>policy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effectLst/>
                        </a:rPr>
                        <a:t>action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5180"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effectLst/>
                        </a:rPr>
                        <a:t>state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1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2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3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4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100" u="none" strike="noStrike">
                          <a:effectLst/>
                        </a:rPr>
                        <a:t>sum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5180"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1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1.0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0.0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0.0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0.0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1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5180"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2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0.0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1.0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0.0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0.0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1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5180"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>
                          <a:effectLst/>
                        </a:rPr>
                        <a:t>3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1.0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100" u="none" strike="noStrike" dirty="0">
                          <a:effectLst/>
                        </a:rPr>
                        <a:t>1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761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4822">
        <p:fade/>
      </p:transition>
    </mc:Choice>
    <mc:Fallback>
      <p:transition spd="med" advTm="848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State-Value Functions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How good is a policy?</a:t>
                </a:r>
              </a:p>
              <a:p>
                <a:r>
                  <a:rPr lang="en-GB" dirty="0"/>
                  <a:t>Evaluated in term of expected reward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p>
                              <m:sSup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p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sup>
                            </m:sSup>
                            <m:d>
                              <m:dPr>
                                <m:ctrlP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  <m:sub>
                                <m:r>
                                  <a:rPr lang="en-GB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sub>
                            </m:sSub>
                            <m:d>
                              <m:dPr>
                                <m:begChr m:val="{"/>
                                <m:endChr m:val="}"/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+2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𝛾</m:t>
                                    </m:r>
                                  </m:e>
                                  <m:sup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+3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mr>
                        <m:mr>
                          <m:e/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</m:sub>
                            </m:sSub>
                            <m:d>
                              <m:dPr>
                                <m:begChr m:val="{"/>
                                <m:endChr m:val="}"/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  <m:sSup>
                                  <m:sSupPr>
                                    <m:ctrlPr>
                                      <a:rPr lang="en-GB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p>
                                    <m:r>
                                      <a:rPr lang="en-GB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en-GB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b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mr>
                        <m:mr>
                          <m:e/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7"/>
                                  </m:r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  <m:sup/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𝜋</m:t>
                                </m:r>
                                <m:d>
                                  <m:d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</m:d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𝑠</m:t>
                                    </m:r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b>
                                  <m:sup/>
                                  <m:e>
                                    <m:sSubSup>
                                      <m:sSubSupPr>
                                        <m:ctrlP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GB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𝒫</m:t>
                                        </m:r>
                                      </m:e>
                                      <m:sub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𝑠𝑠</m:t>
                                        </m:r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b>
                                      <m:sup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sup>
                                    </m:sSubSup>
                                    <m:d>
                                      <m:dPr>
                                        <m:begChr m:val="["/>
                                        <m:endChr m:val="]"/>
                                        <m:ctrlP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ℛ</m:t>
                                            </m:r>
                                          </m:e>
                                          <m:sub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𝑠𝑠</m:t>
                                            </m:r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b>
                                          <m:sup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sup>
                                        </m:sSubSup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+</m:t>
                                        </m:r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𝛾</m:t>
                                        </m:r>
                                        <m:sSup>
                                          <m:sSupPr>
                                            <m:ctrlP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𝑉</m:t>
                                            </m:r>
                                          </m:e>
                                          <m:sup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𝜋</m:t>
                                            </m:r>
                                          </m:sup>
                                        </m:sSup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sSup>
                                          <m:sSupPr>
                                            <m:ctrlP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𝑠</m:t>
                                            </m:r>
                                          </m:e>
                                          <m:sup>
                                            <m:r>
                                              <a:rPr lang="en-GB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p>
                                        <m:r>
                                          <a:rPr lang="en-GB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</m:d>
                                  </m:e>
                                </m:nary>
                              </m:e>
                            </m:nary>
                          </m:e>
                        </m:mr>
                      </m:m>
                    </m:oMath>
                  </m:oMathPara>
                </a14:m>
                <a:endParaRPr lang="en-GB" b="0" dirty="0">
                  <a:ea typeface="Cambria Math" panose="02040503050406030204" pitchFamily="18" charset="0"/>
                </a:endParaRPr>
              </a:p>
              <a:p>
                <a:endParaRPr lang="en-GB" dirty="0">
                  <a:ea typeface="Cambria Math" panose="02040503050406030204" pitchFamily="18" charset="0"/>
                </a:endParaRPr>
              </a:p>
              <a:p>
                <a:r>
                  <a:rPr lang="en-GB" dirty="0">
                    <a:ea typeface="Cambria Math" panose="02040503050406030204" pitchFamily="18" charset="0"/>
                  </a:rPr>
                  <a:t>The Bellman equation for </a:t>
                </a:r>
                <a:r>
                  <a:rPr lang="en-GB" i="1" dirty="0"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V</a:t>
                </a:r>
                <a:r>
                  <a:rPr lang="el-GR" i="1" baseline="30000" dirty="0"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π</a:t>
                </a:r>
                <a:endParaRPr lang="en-GB" b="0" i="1" baseline="30000" dirty="0"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endParaRPr>
              </a:p>
              <a:p>
                <a:pPr lvl="1"/>
                <a:r>
                  <a:rPr lang="en-GB" dirty="0"/>
                  <a:t>Expresses the relationship between the value of a state and its successor states</a:t>
                </a:r>
              </a:p>
              <a:p>
                <a:endParaRPr lang="en-GB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870" t="-28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4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06867">
        <p:fade/>
      </p:transition>
    </mc:Choice>
    <mc:Fallback>
      <p:transition spd="med" advTm="6068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2|1.5|1.8|1.1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2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20C675A-9AD3-40BB-AC57-0E9EFA3E4FB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432</Words>
  <Application>Microsoft Office PowerPoint</Application>
  <PresentationFormat>Custom</PresentationFormat>
  <Paragraphs>212</Paragraphs>
  <Slides>18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Courier New</vt:lpstr>
      <vt:lpstr>Euphemia</vt:lpstr>
      <vt:lpstr>Office Theme</vt:lpstr>
      <vt:lpstr>Reinforcement Learning &amp; Dynamic Programming</vt:lpstr>
      <vt:lpstr>Reinforcement Learning</vt:lpstr>
      <vt:lpstr>Representing a Problem</vt:lpstr>
      <vt:lpstr>Grid Worlds</vt:lpstr>
      <vt:lpstr>Probabilistic Actions</vt:lpstr>
      <vt:lpstr>Transition Function</vt:lpstr>
      <vt:lpstr>Policies</vt:lpstr>
      <vt:lpstr>Example Policies</vt:lpstr>
      <vt:lpstr>State-Value Functions</vt:lpstr>
      <vt:lpstr>Policy Evaluation</vt:lpstr>
      <vt:lpstr>Iterative Policy Evaluation Algorithm</vt:lpstr>
      <vt:lpstr>Policy Improvement</vt:lpstr>
      <vt:lpstr>Policy Iteration</vt:lpstr>
      <vt:lpstr>Policy Iteration Algorithm</vt:lpstr>
      <vt:lpstr>Value Iteration</vt:lpstr>
      <vt:lpstr>A Greedy Policy</vt:lpstr>
      <vt:lpstr>Value Iteration Algorithm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2015-09-27T19:36:14Z</dcterms:created>
  <dcterms:modified xsi:type="dcterms:W3CDTF">2016-10-17T15:00:18Z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TC027879479991</vt:lpwstr>
  </property>
</Properties>
</file>

<file path=docProps/thumbnail.jpeg>
</file>